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331" r:id="rId3"/>
    <p:sldId id="445" r:id="rId4"/>
    <p:sldId id="480" r:id="rId5"/>
    <p:sldId id="1109" r:id="rId6"/>
    <p:sldId id="362" r:id="rId7"/>
    <p:sldId id="443" r:id="rId8"/>
    <p:sldId id="487" r:id="rId9"/>
    <p:sldId id="488" r:id="rId10"/>
    <p:sldId id="1778" r:id="rId11"/>
    <p:sldId id="491" r:id="rId12"/>
    <p:sldId id="263" r:id="rId13"/>
    <p:sldId id="1777" r:id="rId14"/>
    <p:sldId id="1107" r:id="rId15"/>
    <p:sldId id="306" r:id="rId16"/>
    <p:sldId id="297" r:id="rId17"/>
    <p:sldId id="266" r:id="rId18"/>
    <p:sldId id="463" r:id="rId19"/>
    <p:sldId id="366" r:id="rId20"/>
    <p:sldId id="1108" r:id="rId21"/>
    <p:sldId id="1390" r:id="rId22"/>
    <p:sldId id="1775" r:id="rId23"/>
    <p:sldId id="405" r:id="rId24"/>
    <p:sldId id="1332" r:id="rId25"/>
    <p:sldId id="373" r:id="rId26"/>
    <p:sldId id="376" r:id="rId27"/>
    <p:sldId id="1353" r:id="rId28"/>
    <p:sldId id="494" r:id="rId29"/>
    <p:sldId id="540" r:id="rId30"/>
    <p:sldId id="1776" r:id="rId31"/>
    <p:sldId id="4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2925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63A89-976F-CB40-ABCA-EEBA407E8787}" type="datetimeFigureOut">
              <a:rPr lang="es-ES" smtClean="0"/>
              <a:t>24/5/19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C797C-7D90-3E4B-9E4F-7B6C7308BB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C797C-7D90-3E4B-9E4F-7B6C7308B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0000"/>
                </a:solidFill>
                <a:cs typeface="Arial" charset="0"/>
              </a:rPr>
              <a:t>(i) Implicación de genes en la regulación de otras funciones celulares y (</a:t>
            </a:r>
            <a:r>
              <a:rPr lang="es-ES" sz="1200" dirty="0" err="1">
                <a:solidFill>
                  <a:srgbClr val="000000"/>
                </a:solidFill>
                <a:cs typeface="Arial" charset="0"/>
              </a:rPr>
              <a:t>ii</a:t>
            </a:r>
            <a:r>
              <a:rPr lang="es-ES" sz="1200" dirty="0">
                <a:solidFill>
                  <a:srgbClr val="000000"/>
                </a:solidFill>
                <a:cs typeface="Arial" charset="0"/>
              </a:rPr>
              <a:t>) Menor número de episodios infecciosos por IVIG, vacunas, mejor </a:t>
            </a:r>
            <a:r>
              <a:rPr lang="es-ES" sz="1200" dirty="0" err="1">
                <a:solidFill>
                  <a:srgbClr val="000000"/>
                </a:solidFill>
                <a:cs typeface="Arial" charset="0"/>
              </a:rPr>
              <a:t>tto</a:t>
            </a:r>
            <a:r>
              <a:rPr lang="es-ES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cs typeface="Arial" charset="0"/>
              </a:rPr>
              <a:t>atb</a:t>
            </a:r>
            <a:r>
              <a:rPr lang="es-ES" sz="1200" dirty="0">
                <a:solidFill>
                  <a:srgbClr val="000000"/>
                </a:solidFill>
                <a:cs typeface="Arial" charset="0"/>
              </a:rPr>
              <a:t> de las infecciones han “aflorado” la aparición de otras complicaciones: autoinmunitarias, </a:t>
            </a:r>
            <a:r>
              <a:rPr lang="es-ES" sz="1200" dirty="0" err="1">
                <a:solidFill>
                  <a:srgbClr val="000000"/>
                </a:solidFill>
                <a:cs typeface="Arial" charset="0"/>
              </a:rPr>
              <a:t>autoinflamatorias</a:t>
            </a:r>
            <a:r>
              <a:rPr lang="es-ES" sz="1200" dirty="0">
                <a:solidFill>
                  <a:srgbClr val="000000"/>
                </a:solidFill>
                <a:cs typeface="Arial" charset="0"/>
              </a:rPr>
              <a:t>, neoplásicas…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797C-7D90-3E4B-9E4F-7B6C7308B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9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0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8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7A7D4-C9F7-4593-8ECC-37BA60967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odeficiencysearch.com/immunodeficiency-101-copy1#!__immunodeficiency-101-copy1/clinical-man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mmunodeficiencysearch.com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papel car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0" b="89842"/>
          <a:stretch/>
        </p:blipFill>
        <p:spPr bwMode="auto">
          <a:xfrm>
            <a:off x="75447" y="6167770"/>
            <a:ext cx="1083501" cy="5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56" y="6095580"/>
            <a:ext cx="792088" cy="7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27E65CD-3676-4056-B2B5-1096F2A41C3F}"/>
              </a:ext>
            </a:extLst>
          </p:cNvPr>
          <p:cNvGrpSpPr/>
          <p:nvPr/>
        </p:nvGrpSpPr>
        <p:grpSpPr>
          <a:xfrm>
            <a:off x="2087001" y="37237"/>
            <a:ext cx="5014190" cy="6548535"/>
            <a:chOff x="1847053" y="37237"/>
            <a:chExt cx="5014190" cy="6548535"/>
          </a:xfrm>
        </p:grpSpPr>
        <p:sp>
          <p:nvSpPr>
            <p:cNvPr id="18434" name="CuadroTexto 4"/>
            <p:cNvSpPr txBox="1">
              <a:spLocks noChangeArrowheads="1"/>
            </p:cNvSpPr>
            <p:nvPr/>
          </p:nvSpPr>
          <p:spPr bwMode="auto">
            <a:xfrm>
              <a:off x="2334848" y="5010402"/>
              <a:ext cx="403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Inmunodeficiencias</a:t>
              </a:r>
              <a:r>
                <a:rPr lang="en-US" b="1" dirty="0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Primarias</a:t>
              </a:r>
              <a:r>
                <a:rPr lang="en-US" b="1" dirty="0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, </a:t>
              </a:r>
              <a:r>
                <a:rPr lang="en-US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más</a:t>
              </a:r>
              <a:r>
                <a:rPr lang="en-US" b="1" dirty="0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allá</a:t>
              </a:r>
              <a:r>
                <a:rPr lang="en-US" b="1" dirty="0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 de las </a:t>
              </a:r>
              <a:r>
                <a:rPr lang="en-US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parajita" panose="020B0502040204020203" pitchFamily="18" charset="0"/>
                </a:rPr>
                <a:t>infecciones</a:t>
              </a:r>
              <a:endParaRPr lang="en-US" b="1" dirty="0">
                <a:solidFill>
                  <a:srgbClr val="215389"/>
                </a:solidFill>
                <a:latin typeface="Arial Narrow" panose="020B060602020203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4" name="CuadroTexto 4"/>
            <p:cNvSpPr txBox="1">
              <a:spLocks noChangeArrowheads="1"/>
            </p:cNvSpPr>
            <p:nvPr/>
          </p:nvSpPr>
          <p:spPr bwMode="auto">
            <a:xfrm>
              <a:off x="2334848" y="5903662"/>
              <a:ext cx="4038600" cy="68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sz="1100" b="1" dirty="0" err="1">
                  <a:latin typeface="Arial Narrow" panose="020B0606020202030204" pitchFamily="34" charset="0"/>
                  <a:cs typeface="Arial" charset="0"/>
                </a:rPr>
                <a:t>Jaume</a:t>
              </a:r>
              <a:r>
                <a:rPr lang="en-US" sz="1100" b="1" dirty="0">
                  <a:latin typeface="Arial Narrow" panose="020B0606020202030204" pitchFamily="34" charset="0"/>
                  <a:cs typeface="Arial" charset="0"/>
                </a:rPr>
                <a:t> Pons 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sz="1100" b="1" dirty="0" err="1">
                  <a:latin typeface="Arial Narrow" panose="020B0606020202030204" pitchFamily="34" charset="0"/>
                  <a:cs typeface="Arial" charset="0"/>
                </a:rPr>
                <a:t>Servei</a:t>
              </a:r>
              <a:r>
                <a:rPr lang="en-US" sz="1100" b="1" dirty="0">
                  <a:latin typeface="Arial Narrow" panose="020B0606020202030204" pitchFamily="34" charset="0"/>
                  <a:cs typeface="Arial" charset="0"/>
                </a:rPr>
                <a:t> </a:t>
              </a:r>
              <a:r>
                <a:rPr lang="en-US" sz="1100" b="1" dirty="0" err="1">
                  <a:latin typeface="Arial Narrow" panose="020B0606020202030204" pitchFamily="34" charset="0"/>
                  <a:cs typeface="Arial" charset="0"/>
                </a:rPr>
                <a:t>d’Immunologia</a:t>
              </a:r>
              <a:endParaRPr lang="en-US" sz="1100" b="1" dirty="0">
                <a:latin typeface="Arial Narrow" panose="020B0606020202030204" pitchFamily="34" charset="0"/>
                <a:cs typeface="Arial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sz="1100" b="1" dirty="0">
                  <a:latin typeface="Arial Narrow" panose="020B0606020202030204" pitchFamily="34" charset="0"/>
                  <a:cs typeface="Arial" charset="0"/>
                </a:rPr>
                <a:t>Hospital </a:t>
              </a:r>
              <a:r>
                <a:rPr lang="en-US" sz="1100" b="1" dirty="0" err="1">
                  <a:latin typeface="Arial Narrow" panose="020B0606020202030204" pitchFamily="34" charset="0"/>
                  <a:cs typeface="Arial" charset="0"/>
                </a:rPr>
                <a:t>Universitari</a:t>
              </a:r>
              <a:r>
                <a:rPr lang="en-US" sz="1100" b="1" dirty="0">
                  <a:latin typeface="Arial Narrow" panose="020B0606020202030204" pitchFamily="34" charset="0"/>
                  <a:cs typeface="Arial" charset="0"/>
                </a:rPr>
                <a:t> Son Espases</a:t>
              </a: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05A833B-1CFF-45A8-A4F1-67C5490B0DE0}"/>
                </a:ext>
              </a:extLst>
            </p:cNvPr>
            <p:cNvGrpSpPr/>
            <p:nvPr/>
          </p:nvGrpSpPr>
          <p:grpSpPr>
            <a:xfrm>
              <a:off x="1847053" y="37237"/>
              <a:ext cx="5014190" cy="4975751"/>
              <a:chOff x="1114236" y="108572"/>
              <a:chExt cx="5850768" cy="5568575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ADD5E2C0-21A2-4CDA-A110-8C11C03575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474" b="24439"/>
              <a:stretch/>
            </p:blipFill>
            <p:spPr>
              <a:xfrm>
                <a:off x="1114236" y="108572"/>
                <a:ext cx="5850768" cy="4236940"/>
              </a:xfrm>
              <a:prstGeom prst="rect">
                <a:avLst/>
              </a:prstGeom>
            </p:spPr>
          </p:pic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4723213C-E627-43A9-BBC0-CFAF497FB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236" y="4345513"/>
                <a:ext cx="5850768" cy="13316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416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CF1306-956D-49B1-9AFD-B8F9E639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8" y="0"/>
            <a:ext cx="8823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3341D9-DE61-4423-BBEC-A140CD31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5" y="142672"/>
            <a:ext cx="8432933" cy="646825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280B15-2B17-4D97-BA6C-FCAF008CF951}"/>
              </a:ext>
            </a:extLst>
          </p:cNvPr>
          <p:cNvSpPr/>
          <p:nvPr/>
        </p:nvSpPr>
        <p:spPr>
          <a:xfrm>
            <a:off x="518809" y="888460"/>
            <a:ext cx="1569395" cy="4500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843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944490" y="6023036"/>
            <a:ext cx="3291559" cy="41864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So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went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Satan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forth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from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the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presence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of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the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Lord and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smote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Job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with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sore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boils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from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the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sole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of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his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foot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unto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his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s-ES" sz="1050" i="1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crown</a:t>
            </a:r>
            <a:r>
              <a:rPr lang="es-ES" sz="1050" i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(Job, II, 7).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s-ES" sz="1050" b="1" i="1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67" y="1016864"/>
            <a:ext cx="5720054" cy="9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r 2"/>
          <p:cNvGrpSpPr>
            <a:grpSpLocks/>
          </p:cNvGrpSpPr>
          <p:nvPr/>
        </p:nvGrpSpPr>
        <p:grpSpPr bwMode="auto">
          <a:xfrm>
            <a:off x="1244367" y="2111687"/>
            <a:ext cx="2877278" cy="3920145"/>
            <a:chOff x="4570142" y="2029297"/>
            <a:chExt cx="2877629" cy="3919930"/>
          </a:xfrm>
        </p:grpSpPr>
        <p:pic>
          <p:nvPicPr>
            <p:cNvPr id="11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143" y="2029297"/>
              <a:ext cx="2877628" cy="365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Subtítulo 5"/>
            <p:cNvSpPr txBox="1">
              <a:spLocks/>
            </p:cNvSpPr>
            <p:nvPr/>
          </p:nvSpPr>
          <p:spPr bwMode="auto">
            <a:xfrm>
              <a:off x="4570142" y="5672769"/>
              <a:ext cx="2333626" cy="27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s-ES" sz="800" i="1" dirty="0" err="1">
                  <a:latin typeface="Arial" charset="0"/>
                  <a:cs typeface="Arial" charset="0"/>
                </a:rPr>
                <a:t>Leon</a:t>
              </a:r>
              <a:r>
                <a:rPr lang="es-ES" sz="800" i="1" dirty="0">
                  <a:latin typeface="Arial" charset="0"/>
                  <a:cs typeface="Arial" charset="0"/>
                </a:rPr>
                <a:t> </a:t>
              </a:r>
              <a:r>
                <a:rPr lang="es-ES" sz="800" i="1" dirty="0" err="1">
                  <a:latin typeface="Arial" charset="0"/>
                  <a:cs typeface="Arial" charset="0"/>
                </a:rPr>
                <a:t>Bonnat</a:t>
              </a:r>
              <a:r>
                <a:rPr lang="es-ES" sz="800" i="1" dirty="0">
                  <a:latin typeface="Arial" charset="0"/>
                  <a:cs typeface="Arial" charset="0"/>
                </a:rPr>
                <a:t> 1880. Louvre </a:t>
              </a:r>
              <a:r>
                <a:rPr lang="es-ES" sz="800" i="1" dirty="0" err="1">
                  <a:latin typeface="Arial" charset="0"/>
                  <a:cs typeface="Arial" charset="0"/>
                </a:rPr>
                <a:t>museum</a:t>
              </a:r>
              <a:r>
                <a:rPr lang="es-ES" sz="800" i="1" dirty="0">
                  <a:latin typeface="Arial" charset="0"/>
                  <a:cs typeface="Arial" charset="0"/>
                </a:rPr>
                <a:t>, Paris.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es-ES" sz="900" i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4875115" y="2726442"/>
            <a:ext cx="3335029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s-ES" sz="2000" b="1">
                <a:latin typeface="Arial" charset="0"/>
                <a:ea typeface="MS PGothic" charset="0"/>
                <a:cs typeface="Arial" charset="0"/>
              </a:rPr>
              <a:t>Abscesos estafilocócicos recurrentes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s-ES" sz="2000" b="1">
                <a:latin typeface="Arial" charset="0"/>
                <a:ea typeface="MS PGothic" charset="0"/>
                <a:cs typeface="Arial" charset="0"/>
              </a:rPr>
              <a:t>Infecciones respiratorias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s-ES" sz="2000" b="1">
                <a:latin typeface="Arial" charset="0"/>
                <a:ea typeface="MS PGothic" charset="0"/>
                <a:cs typeface="Arial" charset="0"/>
              </a:rPr>
              <a:t>Eccema severo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8EF9A0F-055E-4FC0-985B-5B87B7274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4223"/>
            <a:ext cx="5970587" cy="719138"/>
          </a:xfrm>
        </p:spPr>
        <p:txBody>
          <a:bodyPr/>
          <a:lstStyle/>
          <a:p>
            <a:pPr eaLnBrk="1" hangingPunct="1"/>
            <a:r>
              <a:rPr lang="es-ES" sz="2800" b="1" dirty="0">
                <a:solidFill>
                  <a:srgbClr val="002060"/>
                </a:solidFill>
                <a:latin typeface="Arial" charset="0"/>
                <a:ea typeface="MS PGothic" charset="0"/>
                <a:cs typeface="Arial" charset="0"/>
              </a:rPr>
              <a:t>Síndrome de hiper-IgE</a:t>
            </a:r>
          </a:p>
        </p:txBody>
      </p:sp>
    </p:spTree>
    <p:extLst>
      <p:ext uri="{BB962C8B-B14F-4D97-AF65-F5344CB8AC3E}">
        <p14:creationId xmlns:p14="http://schemas.microsoft.com/office/powerpoint/2010/main" val="175706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92254A-E8C5-4A67-B5D9-C335309E0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91" y="1405214"/>
            <a:ext cx="4003872" cy="40475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FBA1FAD-D816-468B-8930-D6EC57FC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1473360"/>
            <a:ext cx="4328535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DC8E71-D475-4AAA-8D60-D5F1A19A0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6" y="496351"/>
            <a:ext cx="3534066" cy="60467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57CC73-9983-47B6-A93B-1009CC2A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91" y="1405214"/>
            <a:ext cx="4003872" cy="40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901B7FF-8F37-4D98-9F11-AF598EB76B93}"/>
              </a:ext>
            </a:extLst>
          </p:cNvPr>
          <p:cNvGrpSpPr/>
          <p:nvPr/>
        </p:nvGrpSpPr>
        <p:grpSpPr>
          <a:xfrm>
            <a:off x="556304" y="1081213"/>
            <a:ext cx="7822454" cy="5023243"/>
            <a:chOff x="556304" y="1081213"/>
            <a:chExt cx="7822454" cy="502324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266F6B2-3EBF-4A03-88F5-2E60C102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304" y="1081213"/>
              <a:ext cx="7822454" cy="5023243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BD2918A-756A-4E99-8E1E-E60449855A2B}"/>
                </a:ext>
              </a:extLst>
            </p:cNvPr>
            <p:cNvSpPr txBox="1"/>
            <p:nvPr/>
          </p:nvSpPr>
          <p:spPr>
            <a:xfrm>
              <a:off x="4345022" y="2683034"/>
              <a:ext cx="5501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rgbClr val="FF0000"/>
                  </a:solidFill>
                </a:rPr>
                <a:t>STAT3</a:t>
              </a:r>
              <a:endParaRPr lang="ca-E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D6CB108-9F1B-4FED-9084-7D18899F62CE}"/>
                </a:ext>
              </a:extLst>
            </p:cNvPr>
            <p:cNvSpPr txBox="1"/>
            <p:nvPr/>
          </p:nvSpPr>
          <p:spPr>
            <a:xfrm>
              <a:off x="4345021" y="3763097"/>
              <a:ext cx="5501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rgbClr val="FF0000"/>
                  </a:solidFill>
                </a:rPr>
                <a:t>STAT3</a:t>
              </a:r>
              <a:endParaRPr lang="ca-E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A7D4B63-0565-465F-9991-F5EBACC47326}"/>
                </a:ext>
              </a:extLst>
            </p:cNvPr>
            <p:cNvSpPr txBox="1"/>
            <p:nvPr/>
          </p:nvSpPr>
          <p:spPr>
            <a:xfrm>
              <a:off x="6585625" y="5718357"/>
              <a:ext cx="35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rgbClr val="FF0000"/>
                  </a:solidFill>
                </a:rPr>
                <a:t>IgE</a:t>
              </a:r>
              <a:endParaRPr lang="ca-ES" sz="11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917530" y="1373447"/>
            <a:ext cx="4656780" cy="5293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Facies característica: base y puente nasales amplios, frente protuberante...</a:t>
            </a: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Retención dental (doble hilera dental), anomalías palatinas…</a:t>
            </a: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Alteraciones óseas, escoliosis, </a:t>
            </a:r>
            <a:r>
              <a:rPr lang="es-E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osteopenia,artrosis</a:t>
            </a:r>
            <a:r>
              <a:rPr lang="es-E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fracturas…</a:t>
            </a: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4000" lvl="1" indent="-285750" algn="l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Linfoma, aneurismas, lesiones neurológicas (lesiones hiperintensas en MRI)…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5" b="58318"/>
          <a:stretch/>
        </p:blipFill>
        <p:spPr bwMode="auto">
          <a:xfrm>
            <a:off x="6161454" y="3209719"/>
            <a:ext cx="1820115" cy="126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A7F6EBC-25EE-4BC6-9584-A3B97858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87" y="4682584"/>
            <a:ext cx="1385650" cy="1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http://blog.timesunion.com/mdtobe/files/2012/01/faces.jpg">
            <a:extLst>
              <a:ext uri="{FF2B5EF4-FFF2-40B4-BE49-F238E27FC236}">
                <a16:creationId xmlns:a16="http://schemas.microsoft.com/office/drawing/2014/main" id="{6917D6A5-394D-4A10-802F-BCC98D636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5" b="34203"/>
          <a:stretch/>
        </p:blipFill>
        <p:spPr bwMode="auto">
          <a:xfrm>
            <a:off x="5574308" y="581718"/>
            <a:ext cx="3236530" cy="23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7931C6F-0166-4B63-BE83-0163D6EC80BD}"/>
              </a:ext>
            </a:extLst>
          </p:cNvPr>
          <p:cNvSpPr txBox="1">
            <a:spLocks/>
          </p:cNvSpPr>
          <p:nvPr/>
        </p:nvSpPr>
        <p:spPr>
          <a:xfrm>
            <a:off x="1009023" y="548924"/>
            <a:ext cx="3932627" cy="6253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02060"/>
                </a:solidFill>
                <a:latin typeface="Arial" charset="0"/>
                <a:ea typeface="MS PGothic" charset="0"/>
                <a:cs typeface="Arial" charset="0"/>
              </a:rPr>
              <a:t>Otras manifestaciones clínicas del síndrome de hiper IgE</a:t>
            </a:r>
          </a:p>
        </p:txBody>
      </p:sp>
    </p:spTree>
    <p:extLst>
      <p:ext uri="{BB962C8B-B14F-4D97-AF65-F5344CB8AC3E}">
        <p14:creationId xmlns:p14="http://schemas.microsoft.com/office/powerpoint/2010/main" val="428131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101620" y="636666"/>
            <a:ext cx="4888598" cy="549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NIH score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AC898D8-8711-4FD3-B55D-2D243DF9FC26}"/>
              </a:ext>
            </a:extLst>
          </p:cNvPr>
          <p:cNvGrpSpPr/>
          <p:nvPr/>
        </p:nvGrpSpPr>
        <p:grpSpPr>
          <a:xfrm>
            <a:off x="176264" y="1593316"/>
            <a:ext cx="8817775" cy="4675289"/>
            <a:chOff x="212600" y="1217863"/>
            <a:chExt cx="8817775" cy="4675289"/>
          </a:xfrm>
        </p:grpSpPr>
        <p:grpSp>
          <p:nvGrpSpPr>
            <p:cNvPr id="4" name="3 Grupo"/>
            <p:cNvGrpSpPr/>
            <p:nvPr/>
          </p:nvGrpSpPr>
          <p:grpSpPr>
            <a:xfrm>
              <a:off x="212600" y="1217863"/>
              <a:ext cx="8817775" cy="4522395"/>
              <a:chOff x="389062" y="1193800"/>
              <a:chExt cx="8817775" cy="4522395"/>
            </a:xfrm>
          </p:grpSpPr>
          <p:pic>
            <p:nvPicPr>
              <p:cNvPr id="2" name="Imagen 1" descr="Captura de pantalla 2013-04-07 a la(s) 22.42.1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062" y="1193800"/>
                <a:ext cx="8754938" cy="4268537"/>
              </a:xfrm>
              <a:prstGeom prst="rect">
                <a:avLst/>
              </a:prstGeom>
            </p:spPr>
          </p:pic>
          <p:sp>
            <p:nvSpPr>
              <p:cNvPr id="3" name="2 CuadroTexto"/>
              <p:cNvSpPr txBox="1"/>
              <p:nvPr/>
            </p:nvSpPr>
            <p:spPr>
              <a:xfrm>
                <a:off x="6854548" y="5454585"/>
                <a:ext cx="23522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100" i="1" dirty="0" err="1"/>
                  <a:t>Grimbacher</a:t>
                </a:r>
                <a:r>
                  <a:rPr lang="es-ES" sz="1100" i="1" dirty="0"/>
                  <a:t> B. Am J </a:t>
                </a:r>
                <a:r>
                  <a:rPr lang="es-ES" sz="1100" i="1" dirty="0" err="1"/>
                  <a:t>Hum</a:t>
                </a:r>
                <a:r>
                  <a:rPr lang="es-ES" sz="1100" i="1" dirty="0"/>
                  <a:t> </a:t>
                </a:r>
                <a:r>
                  <a:rPr lang="es-ES" sz="1100" i="1" dirty="0" err="1"/>
                  <a:t>Genet</a:t>
                </a:r>
                <a:r>
                  <a:rPr lang="es-ES" sz="1100" i="1" dirty="0"/>
                  <a:t> 1999</a:t>
                </a:r>
              </a:p>
            </p:txBody>
          </p:sp>
        </p:grpSp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052C603A-48F1-47A1-BEBA-13F012406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56" r="65144"/>
            <a:stretch/>
          </p:blipFill>
          <p:spPr bwMode="auto">
            <a:xfrm>
              <a:off x="272073" y="5486400"/>
              <a:ext cx="2786020" cy="40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981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1602438" y="446126"/>
            <a:ext cx="52562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Arial" charset="0"/>
                <a:ea typeface="MS PGothic" charset="0"/>
                <a:cs typeface="Arial" charset="0"/>
              </a:rPr>
              <a:t>Síndromes </a:t>
            </a:r>
            <a:r>
              <a:rPr lang="es-ES" sz="2400" b="1" dirty="0" err="1">
                <a:solidFill>
                  <a:srgbClr val="002060"/>
                </a:solidFill>
                <a:latin typeface="Arial" charset="0"/>
                <a:ea typeface="MS PGothic" charset="0"/>
                <a:cs typeface="Arial" charset="0"/>
              </a:rPr>
              <a:t>autoinflamatorios</a:t>
            </a:r>
            <a:endParaRPr lang="es-ES" sz="2400" b="1" dirty="0">
              <a:solidFill>
                <a:srgbClr val="00206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763688" y="1340768"/>
            <a:ext cx="3313113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FMF,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hiper-IgD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Fiebre recurrente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Serositis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Exantema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Inflamación articular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endParaRPr lang="es-ES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39" y="1484784"/>
            <a:ext cx="2600219" cy="1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1981933" y="3539248"/>
            <a:ext cx="4608512" cy="63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Arial" charset="0"/>
                <a:ea typeface="MS PGothic" charset="0"/>
                <a:cs typeface="Arial" charset="0"/>
              </a:rPr>
              <a:t>Deficiencias del complemento</a:t>
            </a:r>
          </a:p>
        </p:txBody>
      </p:sp>
      <p:pic>
        <p:nvPicPr>
          <p:cNvPr id="35845" name="Picture 10" descr="angioedem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48" y="4491274"/>
            <a:ext cx="182279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1458888" y="4644382"/>
            <a:ext cx="39227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Angioedema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(C1 inhibidor)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Autoinmunidad (Lupus: C1 a C2)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Infecciones: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Neisseria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(C5 a C9)</a:t>
            </a:r>
          </a:p>
        </p:txBody>
      </p:sp>
    </p:spTree>
    <p:extLst>
      <p:ext uri="{BB962C8B-B14F-4D97-AF65-F5344CB8AC3E}">
        <p14:creationId xmlns:p14="http://schemas.microsoft.com/office/powerpoint/2010/main" val="113639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1469992" y="384514"/>
            <a:ext cx="60467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Inmunodeficiencia Variable Común</a:t>
            </a:r>
          </a:p>
          <a:p>
            <a:pPr algn="ctr"/>
            <a:r>
              <a:rPr lang="es-ES_tradnl" sz="2000" dirty="0">
                <a:solidFill>
                  <a:srgbClr val="002060"/>
                </a:solidFill>
              </a:rPr>
              <a:t>manifestaciones clínicas</a:t>
            </a: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17477" y="1687767"/>
            <a:ext cx="5299956" cy="380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11175" indent="-1968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Tx/>
              <a:buAutoNum type="arabicPeriod"/>
            </a:pPr>
            <a:r>
              <a:rPr lang="es-ES" sz="1800" b="1" dirty="0"/>
              <a:t>Infecciones</a:t>
            </a:r>
            <a:r>
              <a:rPr lang="es-ES" sz="1800" dirty="0"/>
              <a:t>:</a:t>
            </a:r>
            <a:endParaRPr lang="es-ES" sz="1600" dirty="0"/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 typeface="Wingdings" pitchFamily="2" charset="2"/>
              <a:buChar char="ü"/>
            </a:pPr>
            <a:r>
              <a:rPr lang="es-ES" sz="1600" dirty="0"/>
              <a:t>Bacterianas, virales, oportunistas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 typeface="Wingdings" pitchFamily="2" charset="2"/>
              <a:buChar char="ü"/>
            </a:pPr>
            <a:r>
              <a:rPr lang="es-ES" sz="1600" dirty="0"/>
              <a:t>Tracto respiratorio: neumonía, sinusitis, otitis… 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 typeface="Wingdings" pitchFamily="2" charset="2"/>
              <a:buChar char="ü"/>
            </a:pPr>
            <a:r>
              <a:rPr lang="es-ES" sz="1600" dirty="0"/>
              <a:t>Tracto gastrointestinal: parásitos, bacterias, virus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 typeface="Wingdings" pitchFamily="2" charset="2"/>
              <a:buChar char="ü"/>
            </a:pPr>
            <a:r>
              <a:rPr lang="es-ES" sz="1600" dirty="0"/>
              <a:t>Agudas, crónicas, recurrentes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 typeface="Arial" pitchFamily="34" charset="0"/>
              <a:buChar char="•"/>
            </a:pPr>
            <a:endParaRPr lang="es-ES" sz="1600" dirty="0"/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Tx/>
              <a:buAutoNum type="arabicPeriod"/>
            </a:pPr>
            <a:r>
              <a:rPr lang="es-ES" sz="1600" b="1" dirty="0">
                <a:solidFill>
                  <a:srgbClr val="FF0000"/>
                </a:solidFill>
              </a:rPr>
              <a:t>Procesos autoinmunitarios e inflamatorios: </a:t>
            </a:r>
            <a:r>
              <a:rPr lang="es-ES" sz="1600" dirty="0"/>
              <a:t>citopenias, hiperplasia nodular linfoide, enfermedad pulmonar intersticial, granulomas…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Tx/>
              <a:buAutoNum type="arabicPeriod"/>
            </a:pPr>
            <a:endParaRPr lang="es-ES" sz="1600" b="1" dirty="0"/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Tx/>
              <a:buAutoNum type="arabicPeriod"/>
            </a:pPr>
            <a:r>
              <a:rPr lang="es-ES" sz="1600" b="1" dirty="0">
                <a:solidFill>
                  <a:srgbClr val="FF0000"/>
                </a:solidFill>
              </a:rPr>
              <a:t>Neoplasias: </a:t>
            </a:r>
            <a:r>
              <a:rPr lang="es-ES" sz="1600" dirty="0"/>
              <a:t>hematológicas y sólidas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rgbClr val="003582"/>
              </a:buClr>
              <a:buFontTx/>
              <a:buAutoNum type="arabicPeriod"/>
            </a:pPr>
            <a:endParaRPr lang="es-ES" sz="16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1DAD94C-DCF4-4210-8F08-21114E5EA57E}"/>
              </a:ext>
            </a:extLst>
          </p:cNvPr>
          <p:cNvGrpSpPr/>
          <p:nvPr/>
        </p:nvGrpSpPr>
        <p:grpSpPr>
          <a:xfrm>
            <a:off x="6076544" y="1628494"/>
            <a:ext cx="2490282" cy="4340814"/>
            <a:chOff x="5791199" y="1755776"/>
            <a:chExt cx="2490282" cy="4340814"/>
          </a:xfrm>
        </p:grpSpPr>
        <p:pic>
          <p:nvPicPr>
            <p:cNvPr id="25603" name="Picture 2" descr="D:\JPons HUSD Octubre-2010\Inmunología\Informes\Informes IDP\Ramis Gomez Maria Esperanza HC2994922\CVID MERG TAC sinusitis crónica\IMATGE-43PP.jpg"/>
            <p:cNvPicPr>
              <a:picLocks noChangeAspect="1" noChangeArrowheads="1"/>
            </p:cNvPicPr>
            <p:nvPr/>
          </p:nvPicPr>
          <p:blipFill rotWithShape="1"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3" t="14301" r="11374" b="30051"/>
            <a:stretch/>
          </p:blipFill>
          <p:spPr bwMode="auto">
            <a:xfrm>
              <a:off x="5791201" y="1755776"/>
              <a:ext cx="2490280" cy="160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Image result for neumonía">
              <a:extLst>
                <a:ext uri="{FF2B5EF4-FFF2-40B4-BE49-F238E27FC236}">
                  <a16:creationId xmlns:a16="http://schemas.microsoft.com/office/drawing/2014/main" id="{C8EC6483-14F8-47E4-B30A-29E7968DA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9" y="3606347"/>
              <a:ext cx="2490281" cy="249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7672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42997" y="2103524"/>
            <a:ext cx="6858001" cy="18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25000"/>
            </a:pPr>
            <a:r>
              <a:rPr lang="es-ES" sz="2000" b="1" dirty="0" err="1">
                <a:solidFill>
                  <a:srgbClr val="14007F"/>
                </a:solidFill>
                <a:cs typeface="Arial" charset="0"/>
              </a:rPr>
              <a:t>Conflict</a:t>
            </a:r>
            <a:r>
              <a:rPr lang="es-ES" sz="2000" b="1" dirty="0">
                <a:solidFill>
                  <a:srgbClr val="14007F"/>
                </a:solidFill>
                <a:cs typeface="Arial" charset="0"/>
              </a:rPr>
              <a:t> of </a:t>
            </a:r>
            <a:r>
              <a:rPr lang="es-ES" sz="2000" b="1" dirty="0" err="1">
                <a:solidFill>
                  <a:srgbClr val="14007F"/>
                </a:solidFill>
                <a:cs typeface="Arial" charset="0"/>
              </a:rPr>
              <a:t>interest</a:t>
            </a:r>
            <a:r>
              <a:rPr lang="es-ES" sz="2000" b="1" dirty="0">
                <a:solidFill>
                  <a:srgbClr val="14007F"/>
                </a:solidFill>
                <a:cs typeface="Arial" charset="0"/>
              </a:rPr>
              <a:t>:</a:t>
            </a:r>
          </a:p>
          <a:p>
            <a:pPr marL="285750" indent="-320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25000"/>
              <a:buFont typeface="Wingdings" pitchFamily="2" charset="2"/>
              <a:buChar char="q"/>
            </a:pP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Travel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grants and speaker honoraria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from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CSL Behring: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Privigen</a:t>
            </a:r>
            <a:r>
              <a:rPr lang="es-ES" sz="1600" baseline="30000" dirty="0"/>
              <a:t>®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Hizentra</a:t>
            </a:r>
            <a:r>
              <a:rPr lang="es-ES" sz="1600" baseline="30000" dirty="0"/>
              <a:t>®</a:t>
            </a:r>
            <a:endParaRPr lang="es-ES" sz="1600" dirty="0">
              <a:solidFill>
                <a:srgbClr val="000000"/>
              </a:solidFill>
              <a:cs typeface="Arial" charset="0"/>
            </a:endParaRPr>
          </a:p>
          <a:p>
            <a:pPr marL="285750" indent="-320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25000"/>
              <a:buFont typeface="Wingdings" pitchFamily="2" charset="2"/>
              <a:buChar char="q"/>
            </a:pP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Travel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grants and speaker honoraria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from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Takeda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HyQvia</a:t>
            </a:r>
            <a:r>
              <a:rPr lang="es-ES" sz="1600" baseline="30000" dirty="0"/>
              <a:t>®</a:t>
            </a:r>
          </a:p>
          <a:p>
            <a:pPr marL="285750" indent="-320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25000"/>
              <a:buFont typeface="Wingdings" pitchFamily="2" charset="2"/>
              <a:buChar char="q"/>
            </a:pP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Travel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grants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from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Grifols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Flebogamma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 DIF</a:t>
            </a:r>
            <a:r>
              <a:rPr lang="es-ES" sz="1600" baseline="30000" dirty="0"/>
              <a:t>®</a:t>
            </a:r>
            <a:r>
              <a:rPr lang="es-ES" sz="16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dirty="0" err="1">
                <a:solidFill>
                  <a:srgbClr val="000000"/>
                </a:solidFill>
                <a:cs typeface="Arial" charset="0"/>
              </a:rPr>
              <a:t>Plangamma</a:t>
            </a:r>
            <a:r>
              <a:rPr lang="es-ES" sz="1600" baseline="30000" dirty="0"/>
              <a:t>®</a:t>
            </a:r>
            <a:endParaRPr lang="es-ES" sz="16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2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857678-93B0-418B-BCC6-FD538BA7563E}"/>
              </a:ext>
            </a:extLst>
          </p:cNvPr>
          <p:cNvSpPr txBox="1"/>
          <p:nvPr/>
        </p:nvSpPr>
        <p:spPr>
          <a:xfrm>
            <a:off x="3972492" y="6242933"/>
            <a:ext cx="1359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i="1" dirty="0"/>
              <a:t>Chapel H. </a:t>
            </a:r>
            <a:r>
              <a:rPr lang="es-ES" sz="1050" i="1" dirty="0" err="1"/>
              <a:t>Blood</a:t>
            </a:r>
            <a:r>
              <a:rPr lang="es-ES" sz="1050" i="1" dirty="0"/>
              <a:t> 2008</a:t>
            </a:r>
            <a:endParaRPr lang="ca-ES" sz="1050" i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95928D8-92DE-43EE-A52C-DD2FF4C5470A}"/>
              </a:ext>
            </a:extLst>
          </p:cNvPr>
          <p:cNvGrpSpPr/>
          <p:nvPr/>
        </p:nvGrpSpPr>
        <p:grpSpPr>
          <a:xfrm>
            <a:off x="1762189" y="1474272"/>
            <a:ext cx="5226008" cy="4409044"/>
            <a:chOff x="1580520" y="1546940"/>
            <a:chExt cx="5226008" cy="440904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C762765-D315-4F2F-9C59-9431B13E8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7050"/>
            <a:stretch/>
          </p:blipFill>
          <p:spPr>
            <a:xfrm>
              <a:off x="1580520" y="1546940"/>
              <a:ext cx="5226008" cy="4409044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08A2FF7-5B6C-4ACA-90BA-1F0AB89B6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950" t="42686" b="38085"/>
            <a:stretch/>
          </p:blipFill>
          <p:spPr>
            <a:xfrm>
              <a:off x="4674946" y="4463272"/>
              <a:ext cx="1937801" cy="847788"/>
            </a:xfrm>
            <a:prstGeom prst="rect">
              <a:avLst/>
            </a:prstGeom>
          </p:spPr>
        </p:pic>
      </p:grpSp>
      <p:sp>
        <p:nvSpPr>
          <p:cNvPr id="6" name="Rectángulo 2">
            <a:extLst>
              <a:ext uri="{FF2B5EF4-FFF2-40B4-BE49-F238E27FC236}">
                <a16:creationId xmlns:a16="http://schemas.microsoft.com/office/drawing/2014/main" id="{EE86D325-CD2B-4520-A9C8-9CB06DA1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9" y="703004"/>
            <a:ext cx="4730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</a:rPr>
              <a:t>Inmunodeficiencia Variable Común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09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42AF6A5-23F0-4E41-9CB1-206F5A38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09E6C9D-73CC-4E22-AAE1-0C157626B09B}"/>
              </a:ext>
            </a:extLst>
          </p:cNvPr>
          <p:cNvGrpSpPr/>
          <p:nvPr/>
        </p:nvGrpSpPr>
        <p:grpSpPr>
          <a:xfrm>
            <a:off x="699488" y="997085"/>
            <a:ext cx="7745024" cy="4586592"/>
            <a:chOff x="699488" y="997085"/>
            <a:chExt cx="7745024" cy="4586592"/>
          </a:xfrm>
        </p:grpSpPr>
        <p:pic>
          <p:nvPicPr>
            <p:cNvPr id="12291" name="Imagen 1">
              <a:extLst>
                <a:ext uri="{FF2B5EF4-FFF2-40B4-BE49-F238E27FC236}">
                  <a16:creationId xmlns:a16="http://schemas.microsoft.com/office/drawing/2014/main" id="{8330505F-DB4A-4874-8337-510B876CD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88" y="997085"/>
              <a:ext cx="7745024" cy="458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D16AB96A-FC9D-48C3-9F65-D65101864799}"/>
                </a:ext>
              </a:extLst>
            </p:cNvPr>
            <p:cNvSpPr/>
            <p:nvPr/>
          </p:nvSpPr>
          <p:spPr>
            <a:xfrm>
              <a:off x="6070059" y="1355387"/>
              <a:ext cx="2237361" cy="39948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D5188F3C-68D5-48AF-BE79-09DCC2F5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835" y="256726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1800" b="1" dirty="0">
                <a:solidFill>
                  <a:srgbClr val="000083"/>
                </a:solidFill>
              </a:rPr>
              <a:t>Genes </a:t>
            </a:r>
            <a:r>
              <a:rPr lang="es-ES" altLang="ca-ES" sz="1800" b="1" dirty="0" err="1">
                <a:solidFill>
                  <a:srgbClr val="000083"/>
                </a:solidFill>
              </a:rPr>
              <a:t>associated</a:t>
            </a:r>
            <a:r>
              <a:rPr lang="es-ES" altLang="ca-ES" sz="1800" b="1" dirty="0">
                <a:solidFill>
                  <a:srgbClr val="000083"/>
                </a:solidFill>
              </a:rPr>
              <a:t> </a:t>
            </a:r>
            <a:r>
              <a:rPr lang="es-ES" altLang="ca-ES" sz="1800" b="1" dirty="0" err="1">
                <a:solidFill>
                  <a:srgbClr val="000083"/>
                </a:solidFill>
              </a:rPr>
              <a:t>with</a:t>
            </a:r>
            <a:r>
              <a:rPr lang="es-ES" altLang="ca-ES" sz="1800" b="1" dirty="0">
                <a:solidFill>
                  <a:srgbClr val="000083"/>
                </a:solidFill>
              </a:rPr>
              <a:t> CVID</a:t>
            </a:r>
            <a:endParaRPr lang="es-ES_tradnl" altLang="ca-ES" sz="1800" b="1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3C4067-8D6E-44EF-BADD-211F16DD382B}"/>
              </a:ext>
            </a:extLst>
          </p:cNvPr>
          <p:cNvSpPr txBox="1"/>
          <p:nvPr/>
        </p:nvSpPr>
        <p:spPr>
          <a:xfrm>
            <a:off x="3790950" y="6235700"/>
            <a:ext cx="2543175" cy="252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i="1" dirty="0" err="1">
                <a:latin typeface="Arial" charset="0"/>
                <a:ea typeface="ＭＳ Ｐゴシック" charset="0"/>
                <a:cs typeface="ＭＳ Ｐゴシック" charset="0"/>
              </a:rPr>
              <a:t>Bogaert</a:t>
            </a:r>
            <a:r>
              <a:rPr lang="en-US" sz="1050" i="1" dirty="0">
                <a:latin typeface="Arial" charset="0"/>
                <a:ea typeface="ＭＳ Ｐゴシック" charset="0"/>
                <a:cs typeface="ＭＳ Ｐゴシック" charset="0"/>
              </a:rPr>
              <a:t> DJA J Med Genet 2016;0:1-16</a:t>
            </a:r>
          </a:p>
        </p:txBody>
      </p:sp>
      <p:grpSp>
        <p:nvGrpSpPr>
          <p:cNvPr id="21508" name="Agrupar 9">
            <a:extLst>
              <a:ext uri="{FF2B5EF4-FFF2-40B4-BE49-F238E27FC236}">
                <a16:creationId xmlns:a16="http://schemas.microsoft.com/office/drawing/2014/main" id="{A8622792-B9B9-467C-B040-22C487D32602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1247775"/>
            <a:ext cx="8723312" cy="4375150"/>
            <a:chOff x="401038" y="1247862"/>
            <a:chExt cx="8723864" cy="4375391"/>
          </a:xfrm>
        </p:grpSpPr>
        <p:pic>
          <p:nvPicPr>
            <p:cNvPr id="21509" name="Imagen 5">
              <a:extLst>
                <a:ext uri="{FF2B5EF4-FFF2-40B4-BE49-F238E27FC236}">
                  <a16:creationId xmlns:a16="http://schemas.microsoft.com/office/drawing/2014/main" id="{2B1A7127-E559-4888-8AB6-1AA1DF8E8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2" r="3929"/>
            <a:stretch>
              <a:fillRect/>
            </a:stretch>
          </p:blipFill>
          <p:spPr bwMode="auto">
            <a:xfrm>
              <a:off x="401038" y="1394032"/>
              <a:ext cx="8307303" cy="422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CuadroTexto 4">
              <a:extLst>
                <a:ext uri="{FF2B5EF4-FFF2-40B4-BE49-F238E27FC236}">
                  <a16:creationId xmlns:a16="http://schemas.microsoft.com/office/drawing/2014/main" id="{688E9A35-6A86-4AFE-96E7-000E0547F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8775" y="2691849"/>
              <a:ext cx="66752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000"/>
                <a:t>GOF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000"/>
                <a:t>&gt;50 pts.</a:t>
              </a:r>
            </a:p>
          </p:txBody>
        </p:sp>
        <p:sp>
          <p:nvSpPr>
            <p:cNvPr id="21511" name="CuadroTexto 6">
              <a:extLst>
                <a:ext uri="{FF2B5EF4-FFF2-40B4-BE49-F238E27FC236}">
                  <a16:creationId xmlns:a16="http://schemas.microsoft.com/office/drawing/2014/main" id="{4266BC34-DC07-4AE5-B5D6-24F4A629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578" y="2242709"/>
              <a:ext cx="13523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000"/>
                <a:t>LOF 12 pts. (9 fam)</a:t>
              </a:r>
            </a:p>
          </p:txBody>
        </p:sp>
        <p:sp>
          <p:nvSpPr>
            <p:cNvPr id="21512" name="CuadroTexto 7">
              <a:extLst>
                <a:ext uri="{FF2B5EF4-FFF2-40B4-BE49-F238E27FC236}">
                  <a16:creationId xmlns:a16="http://schemas.microsoft.com/office/drawing/2014/main" id="{0C1556E9-635C-40CF-BCCE-CD494EC57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295" y="4400607"/>
              <a:ext cx="66752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000"/>
                <a:t>GOF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000"/>
                <a:t>&gt;50 pts.</a:t>
              </a:r>
            </a:p>
          </p:txBody>
        </p:sp>
        <p:sp>
          <p:nvSpPr>
            <p:cNvPr id="21513" name="CuadroTexto 8">
              <a:extLst>
                <a:ext uri="{FF2B5EF4-FFF2-40B4-BE49-F238E27FC236}">
                  <a16:creationId xmlns:a16="http://schemas.microsoft.com/office/drawing/2014/main" id="{026D7902-525D-46EF-9434-47B2E38DC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245" y="1247862"/>
              <a:ext cx="1352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000"/>
                <a:t>LOF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000"/>
                <a:t>23 pts. (12 fam)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866900" y="498338"/>
            <a:ext cx="541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400" b="1" dirty="0">
                <a:solidFill>
                  <a:srgbClr val="000083"/>
                </a:solidFill>
              </a:rPr>
              <a:t>Inmunodeficiencia Común Variable: manifestaciones clínicas</a:t>
            </a:r>
            <a:endParaRPr lang="es-ES_tradnl" sz="2400" b="1" dirty="0">
              <a:solidFill>
                <a:srgbClr val="00206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90D6EF7-708E-405C-AF13-9D7B5F96537A}"/>
              </a:ext>
            </a:extLst>
          </p:cNvPr>
          <p:cNvGrpSpPr/>
          <p:nvPr/>
        </p:nvGrpSpPr>
        <p:grpSpPr>
          <a:xfrm>
            <a:off x="933855" y="1523998"/>
            <a:ext cx="7346950" cy="4832352"/>
            <a:chOff x="933855" y="1523998"/>
            <a:chExt cx="7346950" cy="4832352"/>
          </a:xfrm>
        </p:grpSpPr>
        <p:sp>
          <p:nvSpPr>
            <p:cNvPr id="31745" name="4 CuadroTexto"/>
            <p:cNvSpPr txBox="1">
              <a:spLocks noChangeArrowheads="1"/>
            </p:cNvSpPr>
            <p:nvPr/>
          </p:nvSpPr>
          <p:spPr bwMode="auto">
            <a:xfrm>
              <a:off x="3429000" y="6096000"/>
              <a:ext cx="210026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eaLnBrk="1" hangingPunct="1"/>
              <a:r>
                <a:rPr lang="es-ES" sz="1100" b="1" i="1"/>
                <a:t>Chapel H. Blood 2008; 112(2)</a:t>
              </a:r>
              <a:endParaRPr lang="en-US" sz="1800" b="1"/>
            </a:p>
          </p:txBody>
        </p:sp>
        <p:grpSp>
          <p:nvGrpSpPr>
            <p:cNvPr id="31747" name="4 Grupo"/>
            <p:cNvGrpSpPr>
              <a:grpSpLocks/>
            </p:cNvGrpSpPr>
            <p:nvPr/>
          </p:nvGrpSpPr>
          <p:grpSpPr bwMode="auto">
            <a:xfrm>
              <a:off x="933855" y="1523998"/>
              <a:ext cx="7346950" cy="4267200"/>
              <a:chOff x="609600" y="1219200"/>
              <a:chExt cx="7346950" cy="4267200"/>
            </a:xfrm>
          </p:grpSpPr>
          <p:pic>
            <p:nvPicPr>
              <p:cNvPr id="3174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8" t="4692" r="732"/>
              <a:stretch>
                <a:fillRect/>
              </a:stretch>
            </p:blipFill>
            <p:spPr bwMode="auto">
              <a:xfrm>
                <a:off x="609600" y="1219200"/>
                <a:ext cx="7346950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" name="3 Conector recto de flecha"/>
              <p:cNvCxnSpPr/>
              <p:nvPr/>
            </p:nvCxnSpPr>
            <p:spPr>
              <a:xfrm>
                <a:off x="1547813" y="3492500"/>
                <a:ext cx="0" cy="3048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 de flecha"/>
              <p:cNvCxnSpPr/>
              <p:nvPr/>
            </p:nvCxnSpPr>
            <p:spPr>
              <a:xfrm>
                <a:off x="2819400" y="3429000"/>
                <a:ext cx="0" cy="3048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 de flecha"/>
              <p:cNvCxnSpPr/>
              <p:nvPr/>
            </p:nvCxnSpPr>
            <p:spPr>
              <a:xfrm>
                <a:off x="3294063" y="3635375"/>
                <a:ext cx="0" cy="3048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 de flecha"/>
              <p:cNvCxnSpPr/>
              <p:nvPr/>
            </p:nvCxnSpPr>
            <p:spPr>
              <a:xfrm>
                <a:off x="5292725" y="2952750"/>
                <a:ext cx="0" cy="3048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 de flecha"/>
              <p:cNvCxnSpPr/>
              <p:nvPr/>
            </p:nvCxnSpPr>
            <p:spPr>
              <a:xfrm>
                <a:off x="6048375" y="1981200"/>
                <a:ext cx="0" cy="3048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 de flecha"/>
              <p:cNvCxnSpPr/>
              <p:nvPr/>
            </p:nvCxnSpPr>
            <p:spPr>
              <a:xfrm>
                <a:off x="7019925" y="1524000"/>
                <a:ext cx="0" cy="3048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9 Conector recto de flecha">
              <a:extLst>
                <a:ext uri="{FF2B5EF4-FFF2-40B4-BE49-F238E27FC236}">
                  <a16:creationId xmlns:a16="http://schemas.microsoft.com/office/drawing/2014/main" id="{5605EB90-ECB7-4C2C-8B63-4E6971393393}"/>
                </a:ext>
              </a:extLst>
            </p:cNvPr>
            <p:cNvCxnSpPr/>
            <p:nvPr/>
          </p:nvCxnSpPr>
          <p:spPr bwMode="auto">
            <a:xfrm>
              <a:off x="4872069" y="3821817"/>
              <a:ext cx="0" cy="3048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270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3 Grupo">
            <a:extLst>
              <a:ext uri="{FF2B5EF4-FFF2-40B4-BE49-F238E27FC236}">
                <a16:creationId xmlns:a16="http://schemas.microsoft.com/office/drawing/2014/main" id="{B155491F-B067-47AD-8A84-CFC42D1CC38F}"/>
              </a:ext>
            </a:extLst>
          </p:cNvPr>
          <p:cNvGrpSpPr>
            <a:grpSpLocks/>
          </p:cNvGrpSpPr>
          <p:nvPr/>
        </p:nvGrpSpPr>
        <p:grpSpPr bwMode="auto">
          <a:xfrm>
            <a:off x="947738" y="491573"/>
            <a:ext cx="7296150" cy="865188"/>
            <a:chOff x="611560" y="692696"/>
            <a:chExt cx="7296150" cy="864096"/>
          </a:xfrm>
        </p:grpSpPr>
        <p:pic>
          <p:nvPicPr>
            <p:cNvPr id="18437" name="Picture 2">
              <a:extLst>
                <a:ext uri="{FF2B5EF4-FFF2-40B4-BE49-F238E27FC236}">
                  <a16:creationId xmlns:a16="http://schemas.microsoft.com/office/drawing/2014/main" id="{DBAC2307-63B3-47DC-A7F5-4E3F810E5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280567"/>
              <a:ext cx="2695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3">
              <a:extLst>
                <a:ext uri="{FF2B5EF4-FFF2-40B4-BE49-F238E27FC236}">
                  <a16:creationId xmlns:a16="http://schemas.microsoft.com/office/drawing/2014/main" id="{C55D353B-E717-4D03-8721-E461EB711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692696"/>
              <a:ext cx="729615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Picture 4">
            <a:extLst>
              <a:ext uri="{FF2B5EF4-FFF2-40B4-BE49-F238E27FC236}">
                <a16:creationId xmlns:a16="http://schemas.microsoft.com/office/drawing/2014/main" id="{A9211FA3-02F7-4875-8761-66B02AA4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23" y="1717196"/>
            <a:ext cx="5406420" cy="42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19200"/>
            <a:ext cx="8616950" cy="48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31087"/>
          <a:stretch>
            <a:fillRect/>
          </a:stretch>
        </p:blipFill>
        <p:spPr bwMode="auto">
          <a:xfrm>
            <a:off x="3106727" y="6391926"/>
            <a:ext cx="3098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019674" y="347948"/>
            <a:ext cx="713262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400" b="1" dirty="0">
                <a:solidFill>
                  <a:srgbClr val="000083"/>
                </a:solidFill>
              </a:rPr>
              <a:t>Inmunodeficiencia Común Variable: </a:t>
            </a:r>
            <a:r>
              <a:rPr lang="es-ES" sz="2400" b="1" dirty="0" err="1">
                <a:solidFill>
                  <a:srgbClr val="000083"/>
                </a:solidFill>
              </a:rPr>
              <a:t>linfoproliferación</a:t>
            </a:r>
            <a:endParaRPr lang="es-ES_tradn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1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12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31087"/>
          <a:stretch>
            <a:fillRect/>
          </a:stretch>
        </p:blipFill>
        <p:spPr bwMode="auto">
          <a:xfrm>
            <a:off x="2895600" y="6094413"/>
            <a:ext cx="3698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4 CuadroTexto"/>
          <p:cNvSpPr txBox="1">
            <a:spLocks noChangeArrowheads="1"/>
          </p:cNvSpPr>
          <p:nvPr/>
        </p:nvSpPr>
        <p:spPr bwMode="auto">
          <a:xfrm>
            <a:off x="731196" y="5255319"/>
            <a:ext cx="32223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/>
            <a:r>
              <a:rPr lang="es-ES" sz="1100" i="1" dirty="0"/>
              <a:t>(b) Postratamiento con </a:t>
            </a:r>
            <a:r>
              <a:rPr lang="es-ES" sz="1100" i="1" dirty="0" err="1"/>
              <a:t>Rituximab</a:t>
            </a:r>
            <a:r>
              <a:rPr lang="es-ES" sz="1100" i="1" dirty="0"/>
              <a:t> y Micofenolato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9674" y="347948"/>
            <a:ext cx="713262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400" b="1" dirty="0">
                <a:solidFill>
                  <a:srgbClr val="000083"/>
                </a:solidFill>
              </a:rPr>
              <a:t>Inmunodeficiencia Común Variable: </a:t>
            </a:r>
            <a:r>
              <a:rPr lang="es-ES" sz="2400" b="1" dirty="0" err="1">
                <a:solidFill>
                  <a:srgbClr val="000083"/>
                </a:solidFill>
              </a:rPr>
              <a:t>linfoproliferación</a:t>
            </a:r>
            <a:endParaRPr lang="es-ES_tradn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702AB1E-DAEC-4B87-ABF7-AE6F11E8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3"/>
          <a:stretch>
            <a:fillRect/>
          </a:stretch>
        </p:blipFill>
        <p:spPr bwMode="auto">
          <a:xfrm>
            <a:off x="127193" y="1727892"/>
            <a:ext cx="5249578" cy="34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37223008-1935-44F3-A4C7-5599BFFE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1403"/>
          <a:stretch>
            <a:fillRect/>
          </a:stretch>
        </p:blipFill>
        <p:spPr bwMode="auto">
          <a:xfrm>
            <a:off x="1001004" y="5321030"/>
            <a:ext cx="2786299" cy="24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CFB769FF-02E4-45F1-9DE1-130DDAA2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7" y="164308"/>
            <a:ext cx="60452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ca-ES" sz="2000" b="1" dirty="0">
                <a:solidFill>
                  <a:srgbClr val="002060"/>
                </a:solidFill>
              </a:rPr>
              <a:t>Pérdida de tolerancia periférica en IDPs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A47A3D-BF6C-4DD8-9F12-299A98CE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816" y="1827558"/>
            <a:ext cx="3651115" cy="37370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F8AFE1-E852-4B0F-970D-B9E31676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3" y="1472119"/>
            <a:ext cx="8643497" cy="43644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AAD8209-3B09-44E7-AF3A-B90C471B9950}"/>
              </a:ext>
            </a:extLst>
          </p:cNvPr>
          <p:cNvSpPr txBox="1"/>
          <p:nvPr/>
        </p:nvSpPr>
        <p:spPr>
          <a:xfrm>
            <a:off x="3508581" y="6197462"/>
            <a:ext cx="2008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/>
              <a:t>Riaz</a:t>
            </a:r>
            <a:r>
              <a:rPr lang="es-ES" sz="1100" i="1" dirty="0"/>
              <a:t> IB. Frontiers </a:t>
            </a:r>
            <a:r>
              <a:rPr lang="es-ES" sz="1100" i="1" dirty="0" err="1"/>
              <a:t>Immunol</a:t>
            </a:r>
            <a:r>
              <a:rPr lang="es-ES" sz="1100" i="1" dirty="0"/>
              <a:t> 2019</a:t>
            </a:r>
            <a:endParaRPr lang="ca-ES" sz="1100" i="1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5FDCB878-2776-4E90-978F-A43AE7CF4B30}"/>
              </a:ext>
            </a:extLst>
          </p:cNvPr>
          <p:cNvSpPr txBox="1">
            <a:spLocks/>
          </p:cNvSpPr>
          <p:nvPr/>
        </p:nvSpPr>
        <p:spPr bwMode="auto">
          <a:xfrm>
            <a:off x="304800" y="384466"/>
            <a:ext cx="830742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rgbClr val="002060"/>
                </a:solidFill>
                <a:cs typeface="Arial" charset="0"/>
              </a:rPr>
              <a:t>Mecanismos implicados en la patogénesis de neoplasias en IDPs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36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 txBox="1">
            <a:spLocks/>
          </p:cNvSpPr>
          <p:nvPr/>
        </p:nvSpPr>
        <p:spPr bwMode="auto">
          <a:xfrm>
            <a:off x="1547664" y="2488534"/>
            <a:ext cx="6264275" cy="1031059"/>
          </a:xfrm>
          <a:prstGeom prst="rect">
            <a:avLst/>
          </a:prstGeom>
          <a:noFill/>
          <a:ln w="28575" cmpd="sng">
            <a:solidFill>
              <a:srgbClr val="16076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Wingdings" charset="0"/>
              <a:buChar char="q"/>
              <a:defRPr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s-ES_tradnl" b="1" dirty="0"/>
              <a:t>Tratar procesos inflamatorios, </a:t>
            </a:r>
            <a:r>
              <a:rPr lang="es-ES_tradnl" b="1" dirty="0" err="1"/>
              <a:t>auto-inmunitarios</a:t>
            </a:r>
            <a:r>
              <a:rPr lang="es-ES_tradnl" b="1" dirty="0"/>
              <a:t>, neoplasias: corticoides, inmunosupresores, biológicos, quimioterápicos...</a:t>
            </a:r>
          </a:p>
          <a:p>
            <a:endParaRPr lang="es-ES" dirty="0"/>
          </a:p>
        </p:txBody>
      </p:sp>
      <p:sp>
        <p:nvSpPr>
          <p:cNvPr id="31746" name="1 Título"/>
          <p:cNvSpPr txBox="1">
            <a:spLocks/>
          </p:cNvSpPr>
          <p:nvPr/>
        </p:nvSpPr>
        <p:spPr bwMode="auto">
          <a:xfrm>
            <a:off x="1187450" y="405358"/>
            <a:ext cx="67691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rgbClr val="002060"/>
                </a:solidFill>
                <a:cs typeface="Arial" charset="0"/>
              </a:rPr>
              <a:t>Tratamiento de las </a:t>
            </a:r>
            <a:r>
              <a:rPr lang="es-ES" b="1" dirty="0" err="1">
                <a:solidFill>
                  <a:srgbClr val="002060"/>
                </a:solidFill>
                <a:cs typeface="Arial" charset="0"/>
              </a:rPr>
              <a:t>IDPs</a:t>
            </a:r>
            <a:endParaRPr lang="en-US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47664" y="1356344"/>
            <a:ext cx="6264275" cy="900473"/>
          </a:xfrm>
          <a:prstGeom prst="rect">
            <a:avLst/>
          </a:prstGeom>
          <a:noFill/>
          <a:ln w="28575" cmpd="sng">
            <a:solidFill>
              <a:srgbClr val="16076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" charset="0"/>
              <a:buChar char="q"/>
            </a:pPr>
            <a:r>
              <a:rPr lang="es-ES" sz="1800" dirty="0">
                <a:cs typeface="Arial" charset="0"/>
              </a:rPr>
              <a:t>Reducir la frecuencia y severidad de las infecciones</a:t>
            </a:r>
          </a:p>
          <a:p>
            <a:pPr eaLnBrk="1" hangingPunct="1">
              <a:spcAft>
                <a:spcPts val="1200"/>
              </a:spcAft>
              <a:buFont typeface="Wingdings" charset="0"/>
              <a:buChar char="q"/>
            </a:pPr>
            <a:r>
              <a:rPr lang="es-ES" sz="1800" dirty="0">
                <a:cs typeface="Arial" charset="0"/>
              </a:rPr>
              <a:t>Tratamiento de los procesos infecciosos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3732AB-C662-4A7D-A3A5-6D86A52E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49" y="3764676"/>
            <a:ext cx="5920901" cy="21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r="19403" b="73940"/>
          <a:stretch>
            <a:fillRect/>
          </a:stretch>
        </p:blipFill>
        <p:spPr bwMode="auto">
          <a:xfrm>
            <a:off x="2640201" y="460849"/>
            <a:ext cx="3354923" cy="9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CuadroTexto 1"/>
          <p:cNvSpPr txBox="1">
            <a:spLocks noChangeArrowheads="1"/>
          </p:cNvSpPr>
          <p:nvPr/>
        </p:nvSpPr>
        <p:spPr bwMode="auto">
          <a:xfrm>
            <a:off x="3268442" y="1328372"/>
            <a:ext cx="22209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66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</a:rPr>
              <a:t>Pediatrics 1952; 9(6):722</a:t>
            </a:r>
          </a:p>
        </p:txBody>
      </p:sp>
      <p:pic>
        <p:nvPicPr>
          <p:cNvPr id="13" name="Picture 6" descr="Resultado de imagen de colonel bru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48" y="556169"/>
            <a:ext cx="1535660" cy="20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6810D1-CAEA-4E41-826B-E78F0CF2C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63" y="1656467"/>
            <a:ext cx="3999900" cy="428866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8F2DB88-5846-4B24-90B9-681BAD8664A2}"/>
              </a:ext>
            </a:extLst>
          </p:cNvPr>
          <p:cNvGrpSpPr/>
          <p:nvPr/>
        </p:nvGrpSpPr>
        <p:grpSpPr>
          <a:xfrm>
            <a:off x="4572000" y="3129036"/>
            <a:ext cx="4297363" cy="2077585"/>
            <a:chOff x="4597826" y="2839586"/>
            <a:chExt cx="4297363" cy="2077585"/>
          </a:xfrm>
        </p:grpSpPr>
        <p:pic>
          <p:nvPicPr>
            <p:cNvPr id="27653" name="Imagen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34"/>
            <a:stretch/>
          </p:blipFill>
          <p:spPr bwMode="auto">
            <a:xfrm>
              <a:off x="4597826" y="2839586"/>
              <a:ext cx="4297363" cy="207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D8E2C21-5D62-45D0-BF84-A9784A96943A}"/>
                </a:ext>
              </a:extLst>
            </p:cNvPr>
            <p:cNvSpPr txBox="1"/>
            <p:nvPr/>
          </p:nvSpPr>
          <p:spPr>
            <a:xfrm>
              <a:off x="6006096" y="4534683"/>
              <a:ext cx="249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F0000"/>
                  </a:solidFill>
                </a:rPr>
                <a:t>*</a:t>
              </a:r>
              <a:endParaRPr lang="ca-E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CuadroTexto 1">
            <a:extLst>
              <a:ext uri="{FF2B5EF4-FFF2-40B4-BE49-F238E27FC236}">
                <a16:creationId xmlns:a16="http://schemas.microsoft.com/office/drawing/2014/main" id="{0177F599-10E6-419E-A6ED-93B27365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877" y="6143235"/>
            <a:ext cx="444024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66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Infecciones del tracto respiratorio por gérmenes capsulados</a:t>
            </a:r>
          </a:p>
        </p:txBody>
      </p:sp>
    </p:spTree>
    <p:extLst>
      <p:ext uri="{BB962C8B-B14F-4D97-AF65-F5344CB8AC3E}">
        <p14:creationId xmlns:p14="http://schemas.microsoft.com/office/powerpoint/2010/main" val="503997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4"/>
          <p:cNvSpPr txBox="1">
            <a:spLocks noChangeArrowheads="1"/>
          </p:cNvSpPr>
          <p:nvPr/>
        </p:nvSpPr>
        <p:spPr bwMode="auto">
          <a:xfrm>
            <a:off x="1015463" y="5383806"/>
            <a:ext cx="711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parajita" panose="020B0502040204020203" pitchFamily="18" charset="0"/>
              </a:rPr>
              <a:t>Gracias por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Aparajita" panose="020B0502040204020203" pitchFamily="18" charset="0"/>
              </a:rPr>
              <a:t>vuestra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parajita" panose="020B0502040204020203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Aparajita" panose="020B0502040204020203" pitchFamily="18" charset="0"/>
              </a:rPr>
              <a:t>atención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parajita" panose="020B0502040204020203" pitchFamily="18" charset="0"/>
              </a:rPr>
              <a:t>!!</a:t>
            </a:r>
            <a:endParaRPr lang="en-US" sz="2800" b="1" dirty="0">
              <a:solidFill>
                <a:srgbClr val="215389"/>
              </a:solidFill>
              <a:latin typeface="Arial Narrow" panose="020B0606020202030204" pitchFamily="34" charset="0"/>
              <a:cs typeface="Aparajita" panose="020B0502040204020203" pitchFamily="18" charset="0"/>
            </a:endParaRPr>
          </a:p>
        </p:txBody>
      </p:sp>
      <p:pic>
        <p:nvPicPr>
          <p:cNvPr id="5" name="Picture 2" descr="fondo papel car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0" b="89842"/>
          <a:stretch/>
        </p:blipFill>
        <p:spPr bwMode="auto">
          <a:xfrm>
            <a:off x="75447" y="6167770"/>
            <a:ext cx="1083501" cy="5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56" y="6095580"/>
            <a:ext cx="792088" cy="7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D5E2C0-21A2-4CDA-A110-8C11C0357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74" b="24439"/>
          <a:stretch/>
        </p:blipFill>
        <p:spPr>
          <a:xfrm>
            <a:off x="1114236" y="115057"/>
            <a:ext cx="6915528" cy="50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2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58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310859" y="5583388"/>
            <a:ext cx="2705100" cy="9247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  <a:defRPr/>
            </a:pPr>
            <a:r>
              <a:rPr lang="es-ES" sz="1000" dirty="0">
                <a:latin typeface="Arial"/>
                <a:cs typeface="Arial"/>
              </a:rPr>
              <a:t>Diagnóstico precoz: screening neonatal</a:t>
            </a:r>
          </a:p>
          <a:p>
            <a:pPr algn="l" fontAlgn="auto">
              <a:spcAft>
                <a:spcPts val="1200"/>
              </a:spcAft>
              <a:defRPr/>
            </a:pPr>
            <a:r>
              <a:rPr lang="es-ES" sz="1000" dirty="0">
                <a:latin typeface="Arial"/>
                <a:cs typeface="Arial"/>
              </a:rPr>
              <a:t>Trasplante de progenitores hematopoyéticos de médula ósea o cordón umbilical</a:t>
            </a:r>
          </a:p>
          <a:p>
            <a:pPr algn="l" fontAlgn="auto">
              <a:spcAft>
                <a:spcPts val="1200"/>
              </a:spcAft>
              <a:defRPr/>
            </a:pPr>
            <a:endParaRPr lang="es-ES" sz="1000" dirty="0">
              <a:latin typeface="Arial"/>
              <a:cs typeface="Arial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98867" y="440668"/>
            <a:ext cx="5328592" cy="5040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Inmunodeficiencia combinada severa</a:t>
            </a: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005934" y="2036643"/>
            <a:ext cx="2854271" cy="2305244"/>
            <a:chOff x="4072" y="2931"/>
            <a:chExt cx="1405" cy="1108"/>
          </a:xfrm>
        </p:grpSpPr>
        <p:pic>
          <p:nvPicPr>
            <p:cNvPr id="6" name="Picture 3" descr="pub_immunologysrcbk_img_1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" y="2931"/>
              <a:ext cx="1405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21" y="3884"/>
              <a:ext cx="55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s-ES" sz="1000">
                  <a:latin typeface="Arial" charset="0"/>
                  <a:cs typeface="Arial" charset="0"/>
                </a:rPr>
                <a:t>David Vetter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2" y="1396311"/>
            <a:ext cx="27051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F9DD086D-3B95-455A-8AD6-8C28024AC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12" y="5760037"/>
            <a:ext cx="444024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66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Aft>
                <a:spcPts val="600"/>
              </a:spcAft>
            </a:pPr>
            <a:r>
              <a:rPr lang="es-ES" sz="1050" dirty="0">
                <a:solidFill>
                  <a:srgbClr val="000000"/>
                </a:solidFill>
              </a:rPr>
              <a:t>Infecciones por bacterias, virus, hongos…</a:t>
            </a:r>
          </a:p>
        </p:txBody>
      </p:sp>
    </p:spTree>
    <p:extLst>
      <p:ext uri="{BB962C8B-B14F-4D97-AF65-F5344CB8AC3E}">
        <p14:creationId xmlns:p14="http://schemas.microsoft.com/office/powerpoint/2010/main" val="11391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45438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CuadroTexto 2"/>
          <p:cNvSpPr txBox="1">
            <a:spLocks noChangeArrowheads="1"/>
          </p:cNvSpPr>
          <p:nvPr/>
        </p:nvSpPr>
        <p:spPr bwMode="auto">
          <a:xfrm>
            <a:off x="809625" y="5562600"/>
            <a:ext cx="7583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i="1" dirty="0">
                <a:hlinkClick r:id="rId3"/>
              </a:rPr>
              <a:t>http://www.immunodeficiencysearch.com/immunodeficiency-101-copy1#!__immunodeficiency-101-copy1/clinical-manif</a:t>
            </a:r>
            <a:endParaRPr lang="en-US" sz="1100" i="1" dirty="0"/>
          </a:p>
          <a:p>
            <a:pPr algn="ctr" eaLnBrk="1" hangingPunct="1"/>
            <a:endParaRPr lang="en-US" sz="1100" i="1" dirty="0"/>
          </a:p>
          <a:p>
            <a:pPr algn="ctr" eaLnBrk="1" hangingPunct="1"/>
            <a:r>
              <a:rPr lang="en-US" sz="1100" i="1" dirty="0">
                <a:hlinkClick r:id="rId4"/>
              </a:rPr>
              <a:t>http://www.immunodeficiencysearch.com/home</a:t>
            </a:r>
            <a:endParaRPr lang="en-US" sz="1100" i="1" dirty="0"/>
          </a:p>
          <a:p>
            <a:pPr algn="ctr" eaLnBrk="1" hangingPunct="1"/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3241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355429" y="1466640"/>
            <a:ext cx="457198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45AD"/>
              </a:buClr>
              <a:buFontTx/>
              <a:buAutoNum type="arabicPeriod"/>
            </a:pPr>
            <a:r>
              <a:rPr lang="es-ES" sz="1600" b="1" i="1" dirty="0">
                <a:latin typeface="+mj-lt"/>
              </a:rPr>
              <a:t>Deficiencias combinadas (SI celular y humoral)</a:t>
            </a:r>
          </a:p>
          <a:p>
            <a:pPr eaLnBrk="1" hangingPunct="1">
              <a:spcAft>
                <a:spcPts val="600"/>
              </a:spcAft>
              <a:buClr>
                <a:srgbClr val="0045AD"/>
              </a:buClr>
              <a:buFontTx/>
              <a:buAutoNum type="arabicPeriod"/>
            </a:pPr>
            <a:r>
              <a:rPr lang="es-ES" sz="1600" b="1" i="1" dirty="0">
                <a:latin typeface="+mj-lt"/>
              </a:rPr>
              <a:t>Deficiencias con rasgos sindrómicos o asociadas a síndromes complejos</a:t>
            </a:r>
          </a:p>
          <a:p>
            <a:pPr eaLnBrk="1" hangingPunct="1">
              <a:spcAft>
                <a:spcPts val="600"/>
              </a:spcAft>
              <a:buClr>
                <a:srgbClr val="0045AD"/>
              </a:buClr>
              <a:buFontTx/>
              <a:buAutoNum type="arabicPeriod"/>
            </a:pPr>
            <a:r>
              <a:rPr lang="es-ES" sz="1600" b="1" i="1" dirty="0">
                <a:latin typeface="+mj-lt"/>
              </a:rPr>
              <a:t>Deficiencias predominantes de anticuerpos</a:t>
            </a:r>
          </a:p>
          <a:p>
            <a:pPr eaLnBrk="1" hangingPunct="1">
              <a:buClr>
                <a:srgbClr val="0045AD"/>
              </a:buClr>
              <a:buFontTx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+mj-lt"/>
              </a:rPr>
              <a:t>Enfermedades con alteración en la regulación inmunitaria</a:t>
            </a:r>
          </a:p>
          <a:p>
            <a:pPr marL="800100" lvl="1" indent="-342900" eaLnBrk="1" hangingPunct="1">
              <a:buClr>
                <a:srgbClr val="0045AD"/>
              </a:buClr>
              <a:buFont typeface="+mj-lt"/>
              <a:buAutoNum type="alphaLcPeriod"/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HLH y susceptibilidad a EBV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45AD"/>
              </a:buClr>
              <a:buFont typeface="+mj-lt"/>
              <a:buAutoNum type="alphaLcPeriod"/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Sdmes. con autoinmunidad y otros</a:t>
            </a:r>
          </a:p>
          <a:p>
            <a:pPr eaLnBrk="1" hangingPunct="1">
              <a:spcAft>
                <a:spcPts val="600"/>
              </a:spcAft>
              <a:buClr>
                <a:srgbClr val="0045AD"/>
              </a:buClr>
              <a:buFontTx/>
              <a:buAutoNum type="arabicPeriod"/>
            </a:pPr>
            <a:r>
              <a:rPr lang="es-ES" sz="1600" b="1" i="1" dirty="0">
                <a:latin typeface="+mj-lt"/>
              </a:rPr>
              <a:t>Defectos congénitos del número y/o función fagocitaria</a:t>
            </a:r>
          </a:p>
          <a:p>
            <a:pPr eaLnBrk="1" hangingPunct="1">
              <a:spcAft>
                <a:spcPts val="600"/>
              </a:spcAft>
              <a:buClr>
                <a:srgbClr val="0045AD"/>
              </a:buClr>
              <a:buFontTx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+mj-lt"/>
              </a:rPr>
              <a:t>Defectos del sistema inmunitario innato</a:t>
            </a:r>
          </a:p>
          <a:p>
            <a:pPr eaLnBrk="1" hangingPunct="1">
              <a:spcAft>
                <a:spcPts val="600"/>
              </a:spcAft>
              <a:buClr>
                <a:srgbClr val="0045AD"/>
              </a:buClr>
              <a:buFontTx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+mj-lt"/>
              </a:rPr>
              <a:t>Enfermedades </a:t>
            </a:r>
            <a:r>
              <a:rPr lang="es-ES" sz="1600" dirty="0" err="1">
                <a:solidFill>
                  <a:srgbClr val="000000"/>
                </a:solidFill>
                <a:latin typeface="+mj-lt"/>
              </a:rPr>
              <a:t>autoinflamatorias</a:t>
            </a:r>
            <a:endParaRPr lang="es-ES" sz="16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Aft>
                <a:spcPts val="600"/>
              </a:spcAft>
              <a:buClr>
                <a:srgbClr val="0045AD"/>
              </a:buClr>
              <a:buFontTx/>
              <a:buAutoNum type="arabicPeriod"/>
            </a:pPr>
            <a:r>
              <a:rPr lang="es-ES" sz="1600" b="1" i="1" dirty="0">
                <a:latin typeface="+mj-lt"/>
              </a:rPr>
              <a:t>Deficiencias del complemento</a:t>
            </a:r>
          </a:p>
          <a:p>
            <a:pPr eaLnBrk="1" hangingPunct="1">
              <a:buClr>
                <a:srgbClr val="0045AD"/>
              </a:buClr>
              <a:buFontTx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+mj-lt"/>
              </a:rPr>
              <a:t>Fenocopias de inmunodeficiencias primarias:</a:t>
            </a:r>
          </a:p>
          <a:p>
            <a:pPr marL="800100" lvl="1" indent="-342900" eaLnBrk="1" hangingPunct="1">
              <a:buClr>
                <a:srgbClr val="0045AD"/>
              </a:buClr>
              <a:buFont typeface="+mj-lt"/>
              <a:buAutoNum type="alphaLcPeriod"/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Asociadas con mutaciones somáticas</a:t>
            </a:r>
          </a:p>
          <a:p>
            <a:pPr marL="800100" lvl="1" indent="-342900" eaLnBrk="1" hangingPunct="1">
              <a:spcAft>
                <a:spcPts val="600"/>
              </a:spcAft>
              <a:buClr>
                <a:srgbClr val="0045AD"/>
              </a:buClr>
              <a:buFont typeface="+mj-lt"/>
              <a:buAutoNum type="alphaLcPeriod"/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Asociadas con autoanticuerpos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9750" y="260350"/>
            <a:ext cx="80645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Grupos de Inmunodeficiencias Primarias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01" y="2543517"/>
            <a:ext cx="3641116" cy="23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564B8-B1A5-4342-89EA-CE9C3593D003}"/>
              </a:ext>
            </a:extLst>
          </p:cNvPr>
          <p:cNvSpPr txBox="1"/>
          <p:nvPr/>
        </p:nvSpPr>
        <p:spPr>
          <a:xfrm>
            <a:off x="1866847" y="5212939"/>
            <a:ext cx="5229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/>
              <a:t>“…frente a este luminoso panorama que anuncia el futuro, tenemos que recordar también que </a:t>
            </a:r>
            <a:r>
              <a:rPr lang="es-ES" sz="1200" i="1" dirty="0">
                <a:solidFill>
                  <a:srgbClr val="FF0000"/>
                </a:solidFill>
              </a:rPr>
              <a:t>la heredabilidad </a:t>
            </a:r>
            <a:r>
              <a:rPr lang="es-ES" sz="1200" i="1" dirty="0"/>
              <a:t>de la mayoría de las enfermedades que hoy nos afectan, y especialmente la de las más comunes, </a:t>
            </a:r>
            <a:r>
              <a:rPr lang="es-ES" sz="1200" i="1" dirty="0">
                <a:solidFill>
                  <a:srgbClr val="FF0000"/>
                </a:solidFill>
              </a:rPr>
              <a:t>no depende de un único polimorfismo genético, sino que son muchas las variantes </a:t>
            </a:r>
            <a:r>
              <a:rPr lang="es-ES" sz="1200" i="1" dirty="0"/>
              <a:t>que contribuyen a definir nuestra susceptibilidad a una u otra patología.”  </a:t>
            </a:r>
            <a:r>
              <a:rPr lang="es-ES" sz="1200" b="1" i="1" dirty="0"/>
              <a:t>C. López-</a:t>
            </a:r>
            <a:r>
              <a:rPr lang="es-ES" sz="1200" b="1" i="1" dirty="0" err="1"/>
              <a:t>Otín</a:t>
            </a:r>
            <a:r>
              <a:rPr lang="es-ES" sz="1200" b="1" i="1" dirty="0"/>
              <a:t>.</a:t>
            </a:r>
            <a:endParaRPr lang="ca-ES" sz="1200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30DF59-00B4-48E7-B3A3-1D0FA39A2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/>
          <a:stretch/>
        </p:blipFill>
        <p:spPr>
          <a:xfrm>
            <a:off x="1694010" y="1433942"/>
            <a:ext cx="5402093" cy="30968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9405BD-8F4F-4816-9C05-74368EAD2A2D}"/>
              </a:ext>
            </a:extLst>
          </p:cNvPr>
          <p:cNvSpPr txBox="1"/>
          <p:nvPr/>
        </p:nvSpPr>
        <p:spPr>
          <a:xfrm>
            <a:off x="2138419" y="4646307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i="1" dirty="0" err="1"/>
              <a:t>Picard</a:t>
            </a:r>
            <a:r>
              <a:rPr lang="es-ES" sz="1050" i="1" dirty="0"/>
              <a:t> C. J Clin </a:t>
            </a:r>
            <a:r>
              <a:rPr lang="es-ES" sz="1050" i="1" dirty="0" err="1"/>
              <a:t>Immunol</a:t>
            </a:r>
            <a:r>
              <a:rPr lang="es-ES" sz="1050" i="1" dirty="0"/>
              <a:t> 2018</a:t>
            </a:r>
            <a:endParaRPr lang="ca-ES" sz="1050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056FC5-904C-4C26-B186-2C92BBE0CD25}"/>
              </a:ext>
            </a:extLst>
          </p:cNvPr>
          <p:cNvSpPr txBox="1"/>
          <p:nvPr/>
        </p:nvSpPr>
        <p:spPr>
          <a:xfrm>
            <a:off x="1884906" y="728854"/>
            <a:ext cx="5041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Número de defectos genéticos en IDPs</a:t>
            </a:r>
            <a:endParaRPr lang="ca-ES" sz="2400" b="1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30A612-729B-4873-96C8-BDEFCECD2FDB}"/>
              </a:ext>
            </a:extLst>
          </p:cNvPr>
          <p:cNvSpPr txBox="1"/>
          <p:nvPr/>
        </p:nvSpPr>
        <p:spPr>
          <a:xfrm>
            <a:off x="4481475" y="4636184"/>
            <a:ext cx="2444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Estudios del exoma, genoma, paneles</a:t>
            </a:r>
          </a:p>
        </p:txBody>
      </p:sp>
    </p:spTree>
    <p:extLst>
      <p:ext uri="{BB962C8B-B14F-4D97-AF65-F5344CB8AC3E}">
        <p14:creationId xmlns:p14="http://schemas.microsoft.com/office/powerpoint/2010/main" val="241870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0149EC-4521-4F26-B410-0B932F543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06" y="1107921"/>
            <a:ext cx="7401185" cy="5041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EC9EF3-6E2E-48F5-9868-AE6DCD5DE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52" y="247799"/>
            <a:ext cx="6934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Tratamientos en pacientes con inmunodeficiencia</a:t>
            </a:r>
          </a:p>
        </p:txBody>
      </p:sp>
    </p:spTree>
    <p:extLst>
      <p:ext uri="{BB962C8B-B14F-4D97-AF65-F5344CB8AC3E}">
        <p14:creationId xmlns:p14="http://schemas.microsoft.com/office/powerpoint/2010/main" val="238424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857678-93B0-418B-BCC6-FD538BA7563E}"/>
              </a:ext>
            </a:extLst>
          </p:cNvPr>
          <p:cNvSpPr txBox="1"/>
          <p:nvPr/>
        </p:nvSpPr>
        <p:spPr>
          <a:xfrm>
            <a:off x="3972492" y="6242933"/>
            <a:ext cx="1359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i="1" dirty="0"/>
              <a:t>Chapel H. </a:t>
            </a:r>
            <a:r>
              <a:rPr lang="es-ES" sz="1050" i="1" dirty="0" err="1"/>
              <a:t>Blood</a:t>
            </a:r>
            <a:r>
              <a:rPr lang="es-ES" sz="1050" i="1" dirty="0"/>
              <a:t> 2008</a:t>
            </a:r>
            <a:endParaRPr lang="ca-ES" sz="1050" i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95928D8-92DE-43EE-A52C-DD2FF4C5470A}"/>
              </a:ext>
            </a:extLst>
          </p:cNvPr>
          <p:cNvGrpSpPr/>
          <p:nvPr/>
        </p:nvGrpSpPr>
        <p:grpSpPr>
          <a:xfrm>
            <a:off x="1762189" y="1474272"/>
            <a:ext cx="5226008" cy="4409044"/>
            <a:chOff x="1580520" y="1546940"/>
            <a:chExt cx="5226008" cy="440904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C762765-D315-4F2F-9C59-9431B13E8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7050"/>
            <a:stretch/>
          </p:blipFill>
          <p:spPr>
            <a:xfrm>
              <a:off x="1580520" y="1546940"/>
              <a:ext cx="5226008" cy="4409044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08A2FF7-5B6C-4ACA-90BA-1F0AB89B6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950" t="42686" b="38085"/>
            <a:stretch/>
          </p:blipFill>
          <p:spPr>
            <a:xfrm>
              <a:off x="4674946" y="4463272"/>
              <a:ext cx="1937801" cy="847788"/>
            </a:xfrm>
            <a:prstGeom prst="rect">
              <a:avLst/>
            </a:prstGeom>
          </p:spPr>
        </p:pic>
      </p:grpSp>
      <p:sp>
        <p:nvSpPr>
          <p:cNvPr id="6" name="Rectángulo 2">
            <a:extLst>
              <a:ext uri="{FF2B5EF4-FFF2-40B4-BE49-F238E27FC236}">
                <a16:creationId xmlns:a16="http://schemas.microsoft.com/office/drawing/2014/main" id="{EE86D325-CD2B-4520-A9C8-9CB06DA1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49" y="703004"/>
            <a:ext cx="4645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</a:rPr>
              <a:t>Inmunodeficiencia Variable Común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9461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14487</TotalTime>
  <Words>686</Words>
  <Application>Microsoft Macintosh PowerPoint</Application>
  <PresentationFormat>Presentación en pantalla (4:3)</PresentationFormat>
  <Paragraphs>112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Síndrome de hiper-IgE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Hospital Universitari Son Espases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Pons De Ves</dc:creator>
  <cp:lastModifiedBy>Ramón Canet González</cp:lastModifiedBy>
  <cp:revision>359</cp:revision>
  <dcterms:created xsi:type="dcterms:W3CDTF">2018-02-02T12:52:41Z</dcterms:created>
  <dcterms:modified xsi:type="dcterms:W3CDTF">2019-05-24T21:08:18Z</dcterms:modified>
</cp:coreProperties>
</file>